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4" r:id="rId10"/>
    <p:sldId id="265" r:id="rId11"/>
    <p:sldId id="273" r:id="rId12"/>
    <p:sldId id="267" r:id="rId13"/>
    <p:sldId id="268" r:id="rId14"/>
    <p:sldId id="274" r:id="rId15"/>
    <p:sldId id="269" r:id="rId16"/>
    <p:sldId id="270" r:id="rId17"/>
    <p:sldId id="271" r:id="rId18"/>
    <p:sldId id="272" r:id="rId19"/>
    <p:sldId id="275" r:id="rId20"/>
    <p:sldId id="276" r:id="rId21"/>
    <p:sldId id="277" r:id="rId22"/>
    <p:sldId id="278" r:id="rId23"/>
    <p:sldId id="280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4660"/>
  </p:normalViewPr>
  <p:slideViewPr>
    <p:cSldViewPr>
      <p:cViewPr varScale="1">
        <p:scale>
          <a:sx n="67" d="100"/>
          <a:sy n="67" d="100"/>
        </p:scale>
        <p:origin x="-9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1DB5F-E789-419E-BF65-8B0A5C479D4D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CEFBA3-BCE7-461D-9FD2-3005A22156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239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শ্রদ্ধেয়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শিক্ষকমণ্ডলী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ক্লাসটি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উপস্থাপনের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পূর্বে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মূল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বইটি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পড়ে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নিবেন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সমস্ত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নোট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নিন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ক্লাসে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আপনাকে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স্বাগতম</a:t>
            </a:r>
            <a:r>
              <a:rPr lang="en-US" baseline="0" dirty="0" smtClean="0"/>
              <a:t>।    </a:t>
            </a:r>
            <a:endParaRPr lang="en-I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82ADE-0EC7-4F3C-B9F8-0AC1E9D0FE7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মূল্যানের জন্য শিক্ষার্থীদেরকে</a:t>
            </a:r>
            <a:r>
              <a:rPr lang="bn-BD" baseline="0" dirty="0" smtClean="0"/>
              <a:t> প্রশ্ন করুন এবং উত্তরটিতে ক্লিক করুন। 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EFBA3-BCE7-461D-9FD2-3005A22156B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212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মূল্যানের জন্য শিক্ষার্থীদেরকে</a:t>
            </a:r>
            <a:r>
              <a:rPr lang="bn-BD" baseline="0" dirty="0" smtClean="0"/>
              <a:t> প্রশ্ন করুন এবং উত্তরটিতে ক্লিক করুন।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EFBA3-BCE7-461D-9FD2-3005A22156B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4861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শ্রদ্ধেয়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শিক্ষকমণ্ডলী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নোট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অবশ্যই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দেখাবেন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কারণ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ইহা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কোনো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মনগড়া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ক্লাস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নয়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ক্লাসটি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মন্ত্রণালয়য়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মাউশি,এন্সিটিবি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এটুআই-এর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সংশ্লিষ্ট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কর্মকর্তাবৃন্দসহ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অভিজ্ঞ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শিক্ষকমণ্ডলী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দ্বারা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পরামর্শ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সম্পাদন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      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82ADE-0EC7-4F3C-B9F8-0AC1E9D0FE7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8847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ক্লাসটি</a:t>
            </a:r>
            <a:r>
              <a:rPr lang="bn-BD" baseline="0" dirty="0" smtClean="0"/>
              <a:t> উপস্থাপনের জন্য আপনাকে অনেক ধন্যবাদ।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17F-9878-49CA-A54E-C0D8D365C88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স্বাগতমে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 smtClean="0">
                <a:latin typeface="NikoshBAN" pitchFamily="2" charset="0"/>
                <a:cs typeface="NikoshBAN" pitchFamily="2" charset="0"/>
              </a:rPr>
              <a:t>সম্পর্কিত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 smtClean="0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aseline="0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 smtClean="0">
                <a:latin typeface="NikoshBAN" pitchFamily="2" charset="0"/>
                <a:cs typeface="NikoshBAN" pitchFamily="2" charset="0"/>
              </a:rPr>
              <a:t>যাতে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 smtClean="0"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baseline="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17F-9878-49CA-A54E-C0D8D365C88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এই</a:t>
            </a:r>
            <a:r>
              <a:rPr lang="en-US" dirty="0" smtClean="0"/>
              <a:t> </a:t>
            </a:r>
            <a:r>
              <a:rPr lang="en-US" dirty="0" err="1" smtClean="0"/>
              <a:t>স্লাইড</a:t>
            </a:r>
            <a:r>
              <a:rPr lang="en-US" baseline="0" dirty="0" smtClean="0"/>
              <a:t> টি </a:t>
            </a:r>
            <a:r>
              <a:rPr lang="en-US" baseline="0" dirty="0" err="1" smtClean="0"/>
              <a:t>হাইড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যায়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দেখালে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বেশি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দেখাবেন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সময়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নষ্ট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। </a:t>
            </a:r>
            <a:endParaRPr lang="en-I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82791C-611B-4ECD-8A98-13C4886B2E6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17F-9878-49CA-A54E-C0D8D365C88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748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যে কোন একটি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ছবি দেখিয়েও পাঠ ঘোষণা করা যায়। আপনি আপনার কৌশল প্রয়োগ করতে পারবেন। অথবা শিক্ষার্থীদের মধ্য থেকে পাঠ উদ্ধার করার চেষ্টা করতে পারেন।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17F-9878-49CA-A54E-C0D8D365C88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96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62F9A-883D-452D-830D-E6ACF821313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59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শিখনফল অনুযায়ী পড়াতে চেষ্টা করবেন। বিভিন্ন উপকরণ ব্যবহার করতে পারেন যা  পড়াবেন তার উপর থেকেই মূল্যায়ন করবেন।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88696-DA77-436A-9B2F-3833355C9DE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729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n-BD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82ADE-0EC7-4F3C-B9F8-0AC1E9D0FE7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134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EFBA3-BCE7-461D-9FD2-3005A22156B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C275-1833-4D45-96B6-BC523E9D230D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A4F6-7598-4036-ACB1-AD8A1E88D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C275-1833-4D45-96B6-BC523E9D230D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A4F6-7598-4036-ACB1-AD8A1E88D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C275-1833-4D45-96B6-BC523E9D230D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A4F6-7598-4036-ACB1-AD8A1E88D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C275-1833-4D45-96B6-BC523E9D230D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A4F6-7598-4036-ACB1-AD8A1E88D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C275-1833-4D45-96B6-BC523E9D230D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A4F6-7598-4036-ACB1-AD8A1E88D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C275-1833-4D45-96B6-BC523E9D230D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A4F6-7598-4036-ACB1-AD8A1E88D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C275-1833-4D45-96B6-BC523E9D230D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A4F6-7598-4036-ACB1-AD8A1E88D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C275-1833-4D45-96B6-BC523E9D230D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A4F6-7598-4036-ACB1-AD8A1E88D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C275-1833-4D45-96B6-BC523E9D230D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A4F6-7598-4036-ACB1-AD8A1E88D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C275-1833-4D45-96B6-BC523E9D230D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A4F6-7598-4036-ACB1-AD8A1E88D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C275-1833-4D45-96B6-BC523E9D230D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A4F6-7598-4036-ACB1-AD8A1E88D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7C275-1833-4D45-96B6-BC523E9D230D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DA4F6-7598-4036-ACB1-AD8A1E88D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45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44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4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apurbafaridpur@gmail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40487" y="911952"/>
            <a:ext cx="68605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</a:t>
            </a:r>
            <a:endParaRPr lang="en-US" sz="4000" dirty="0"/>
          </a:p>
        </p:txBody>
      </p:sp>
      <p:sp>
        <p:nvSpPr>
          <p:cNvPr id="7" name="Rounded Rectangle 6"/>
          <p:cNvSpPr/>
          <p:nvPr/>
        </p:nvSpPr>
        <p:spPr>
          <a:xfrm>
            <a:off x="929631" y="1812245"/>
            <a:ext cx="7137779" cy="37503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কক্ষে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 সময় প্রয়োজনীয়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 স্লাইডের নিচে অর্থাৎ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Slide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Note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সংযোজন করা হয়েছে। আশা করি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শিক্ষকগণ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অনুগ্রহপূর্বক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 পূর্বে উল্লেখিত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Note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এছাড়াও শিক্ষকগন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প্রয়োজনবোধে তার নিজস্ব কলাকৌশল প্রয়োগ করতে পারবেন।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_3.jpg"/>
          <p:cNvPicPr>
            <a:picLocks noChangeAspect="1"/>
          </p:cNvPicPr>
          <p:nvPr/>
        </p:nvPicPr>
        <p:blipFill>
          <a:blip r:embed="rId2"/>
          <a:srcRect t="32598" b="18300"/>
          <a:stretch>
            <a:fillRect/>
          </a:stretch>
        </p:blipFill>
        <p:spPr>
          <a:xfrm>
            <a:off x="2746075" y="3119735"/>
            <a:ext cx="3733800" cy="1338532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elish_3665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948" y="1144465"/>
            <a:ext cx="3830154" cy="182287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10540872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195" y="4846456"/>
            <a:ext cx="3702432" cy="1549878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Bombay_Duck_49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9675" y="4846455"/>
            <a:ext cx="3733800" cy="154988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P108011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8750" y="1135299"/>
            <a:ext cx="3804250" cy="1831676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ounded Rectangle 9"/>
          <p:cNvSpPr/>
          <p:nvPr/>
        </p:nvSpPr>
        <p:spPr>
          <a:xfrm>
            <a:off x="1905000" y="304800"/>
            <a:ext cx="5334000" cy="609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বাংলাদেশের কয়েকটি লোনা পানির মাছ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281047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ইলিশ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9800" y="28149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রূপচাঁদা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2200" y="62439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লইট্যা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33800" y="43389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কোরাল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0" y="623947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ভেটকি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43200" y="457200"/>
            <a:ext cx="3733800" cy="7620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10541" cmpd="sng">
                  <a:noFill/>
                  <a:prstDash val="solid"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b="1" dirty="0" smtClean="0">
                <a:ln w="10541" cmpd="sng">
                  <a:noFill/>
                  <a:prstDash val="solid"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কাজ</a:t>
            </a:r>
            <a:endParaRPr lang="en-US" sz="4400" b="1" dirty="0">
              <a:ln w="10541" cmpd="sng">
                <a:noFill/>
                <a:prstDash val="solid"/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10353548_365085780360663_5308469925829331783_n.jpg"/>
          <p:cNvPicPr>
            <a:picLocks noChangeAspect="1"/>
          </p:cNvPicPr>
          <p:nvPr/>
        </p:nvPicPr>
        <p:blipFill>
          <a:blip r:embed="rId2"/>
          <a:srcRect l="2604" t="4378" r="6149" b="9353"/>
          <a:stretch>
            <a:fillRect/>
          </a:stretch>
        </p:blipFill>
        <p:spPr>
          <a:xfrm>
            <a:off x="1548245" y="1447800"/>
            <a:ext cx="5895110" cy="350520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62000" y="5257800"/>
            <a:ext cx="7696200" cy="1066800"/>
          </a:xfrm>
          <a:prstGeom prst="flowChartTerminator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বাংলাদেশের পানিতে কী কী মাছ পাওয়া যায়?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6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ia-population_933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97876"/>
            <a:ext cx="4207412" cy="2774124"/>
          </a:xfrm>
          <a:prstGeom prst="roundRect">
            <a:avLst/>
          </a:prstGeom>
          <a:ln w="38100" cap="sq">
            <a:solidFill>
              <a:srgbClr val="7030A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 descr="4585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752600"/>
            <a:ext cx="4191000" cy="2819400"/>
          </a:xfrm>
          <a:prstGeom prst="roundRect">
            <a:avLst/>
          </a:prstGeom>
          <a:ln w="38100" cap="sq">
            <a:solidFill>
              <a:srgbClr val="7030A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Rounded Rectangle 3"/>
          <p:cNvSpPr/>
          <p:nvPr/>
        </p:nvSpPr>
        <p:spPr>
          <a:xfrm>
            <a:off x="838200" y="838200"/>
            <a:ext cx="2971800" cy="685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আমাদের চাহিদা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257800" y="838200"/>
            <a:ext cx="2971800" cy="685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আমাদের উৎপাদন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" y="5105400"/>
            <a:ext cx="8610600" cy="990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আমাদের মাছ উৎপাদনের পরিমান মানুষের চাহিদার  তুলনায় অনেক কম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ndia-population_933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011" y="1797876"/>
            <a:ext cx="4174590" cy="2774124"/>
          </a:xfrm>
          <a:prstGeom prst="roundRect">
            <a:avLst/>
          </a:prstGeom>
          <a:ln w="38100" cap="sq">
            <a:solidFill>
              <a:srgbClr val="7030A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8" descr="4585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1752600"/>
            <a:ext cx="4191000" cy="2819400"/>
          </a:xfrm>
          <a:prstGeom prst="roundRect">
            <a:avLst/>
          </a:prstGeom>
          <a:ln w="38100" cap="sq">
            <a:solidFill>
              <a:srgbClr val="7030A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" name="Rounded Rectangle 9"/>
          <p:cNvSpPr/>
          <p:nvPr/>
        </p:nvSpPr>
        <p:spPr>
          <a:xfrm>
            <a:off x="228600" y="5105400"/>
            <a:ext cx="8610600" cy="990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দেশের জনসংখ্যা বৃদ্ধির সাথে সাথে মাছের চাহিদা দিন দিন বৃদ্ধি পাচ্ছে।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india-population_9330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012" y="1797876"/>
            <a:ext cx="4174588" cy="2774124"/>
          </a:xfrm>
          <a:prstGeom prst="roundRect">
            <a:avLst/>
          </a:prstGeom>
          <a:ln w="38100" cap="sq">
            <a:solidFill>
              <a:srgbClr val="7030A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" name="Picture 11" descr="4585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8200" y="1752600"/>
            <a:ext cx="4191000" cy="2819400"/>
          </a:xfrm>
          <a:prstGeom prst="roundRect">
            <a:avLst/>
          </a:prstGeom>
          <a:ln w="38100" cap="sq">
            <a:solidFill>
              <a:srgbClr val="7030A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3" name="Rounded Rectangle 12"/>
          <p:cNvSpPr/>
          <p:nvPr/>
        </p:nvSpPr>
        <p:spPr>
          <a:xfrm>
            <a:off x="228600" y="5105400"/>
            <a:ext cx="8610600" cy="990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তাই বেশি করে মাছ চাষের মাধ্যমে এ চাহিদা মেটানো সম্ভব।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7" grpId="0" animBg="1"/>
      <p:bldP spid="10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533400" y="5715000"/>
            <a:ext cx="8153400" cy="838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মাছ মেরুদণ্ডী প্রাণী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33400" y="5715000"/>
            <a:ext cx="8153400" cy="838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এরা ফুলকার সাহায্যে শ্বাস নেয়।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33400" y="5715000"/>
            <a:ext cx="8153400" cy="838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এরা লেজ ও পাখনার সাহায্যে চলাফেরা করে।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33400" y="5715000"/>
            <a:ext cx="8153400" cy="838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মাছের দেহ মোটা এবং মাথা ও লেজের দিক সরু।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33400" y="5715000"/>
            <a:ext cx="8153400" cy="838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তাই এরা সহজে ও দ্রুত পানিতে চলাফেরা করতে পারে।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33400" y="5715000"/>
            <a:ext cx="8153400" cy="838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চিংড়ী অমেরুদণ্ডী প্রাণী।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33400" y="5715000"/>
            <a:ext cx="8153400" cy="8382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চিংড়ি পানিতে বাস করে ও খেতে সুস্বাদু।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 descr="DCTM_Penguin_UK_DK_AL729385_iteqp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181100"/>
            <a:ext cx="8534400" cy="44958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438400" y="304800"/>
            <a:ext cx="44958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মাছ এর দৈহিক বৈশিষ্ট্য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960176" y="3035084"/>
            <a:ext cx="3533614" cy="529526"/>
          </a:xfrm>
          <a:custGeom>
            <a:avLst/>
            <a:gdLst>
              <a:gd name="connsiteX0" fmla="*/ 0 w 3533614"/>
              <a:gd name="connsiteY0" fmla="*/ 529526 h 529526"/>
              <a:gd name="connsiteX1" fmla="*/ 1425844 w 3533614"/>
              <a:gd name="connsiteY1" fmla="*/ 250557 h 529526"/>
              <a:gd name="connsiteX2" fmla="*/ 2681207 w 3533614"/>
              <a:gd name="connsiteY2" fmla="*/ 33580 h 529526"/>
              <a:gd name="connsiteX3" fmla="*/ 3533614 w 3533614"/>
              <a:gd name="connsiteY3" fmla="*/ 49079 h 529526"/>
              <a:gd name="connsiteX0" fmla="*/ 0 w 3533614"/>
              <a:gd name="connsiteY0" fmla="*/ 529526 h 529526"/>
              <a:gd name="connsiteX1" fmla="*/ 1425844 w 3533614"/>
              <a:gd name="connsiteY1" fmla="*/ 250557 h 529526"/>
              <a:gd name="connsiteX2" fmla="*/ 2681207 w 3533614"/>
              <a:gd name="connsiteY2" fmla="*/ 33580 h 529526"/>
              <a:gd name="connsiteX3" fmla="*/ 3533614 w 3533614"/>
              <a:gd name="connsiteY3" fmla="*/ 49079 h 529526"/>
              <a:gd name="connsiteX0" fmla="*/ 0 w 3533614"/>
              <a:gd name="connsiteY0" fmla="*/ 529526 h 529526"/>
              <a:gd name="connsiteX1" fmla="*/ 1425844 w 3533614"/>
              <a:gd name="connsiteY1" fmla="*/ 250557 h 529526"/>
              <a:gd name="connsiteX2" fmla="*/ 2681207 w 3533614"/>
              <a:gd name="connsiteY2" fmla="*/ 33580 h 529526"/>
              <a:gd name="connsiteX3" fmla="*/ 3533614 w 3533614"/>
              <a:gd name="connsiteY3" fmla="*/ 49079 h 529526"/>
              <a:gd name="connsiteX0" fmla="*/ 0 w 3533614"/>
              <a:gd name="connsiteY0" fmla="*/ 529526 h 529526"/>
              <a:gd name="connsiteX1" fmla="*/ 1425844 w 3533614"/>
              <a:gd name="connsiteY1" fmla="*/ 250557 h 529526"/>
              <a:gd name="connsiteX2" fmla="*/ 2681207 w 3533614"/>
              <a:gd name="connsiteY2" fmla="*/ 33580 h 529526"/>
              <a:gd name="connsiteX3" fmla="*/ 3533614 w 3533614"/>
              <a:gd name="connsiteY3" fmla="*/ 49079 h 52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3614" h="529526">
                <a:moveTo>
                  <a:pt x="0" y="529526"/>
                </a:moveTo>
                <a:cubicBezTo>
                  <a:pt x="475281" y="436536"/>
                  <a:pt x="923441" y="307384"/>
                  <a:pt x="1425844" y="250557"/>
                </a:cubicBezTo>
                <a:cubicBezTo>
                  <a:pt x="1876587" y="158858"/>
                  <a:pt x="2329912" y="67160"/>
                  <a:pt x="2681207" y="33580"/>
                </a:cubicBezTo>
                <a:cubicBezTo>
                  <a:pt x="3032502" y="0"/>
                  <a:pt x="3283058" y="24539"/>
                  <a:pt x="3533614" y="49079"/>
                </a:cubicBezTo>
              </a:path>
            </a:pathLst>
          </a:cu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6351722" y="3342467"/>
            <a:ext cx="1544664" cy="1059052"/>
          </a:xfrm>
          <a:custGeom>
            <a:avLst/>
            <a:gdLst>
              <a:gd name="connsiteX0" fmla="*/ 2583 w 1544664"/>
              <a:gd name="connsiteY0" fmla="*/ 563106 h 1059052"/>
              <a:gd name="connsiteX1" fmla="*/ 80075 w 1544664"/>
              <a:gd name="connsiteY1" fmla="*/ 408123 h 1059052"/>
              <a:gd name="connsiteX2" fmla="*/ 281553 w 1544664"/>
              <a:gd name="connsiteY2" fmla="*/ 268638 h 1059052"/>
              <a:gd name="connsiteX3" fmla="*/ 607017 w 1544664"/>
              <a:gd name="connsiteY3" fmla="*/ 144652 h 1059052"/>
              <a:gd name="connsiteX4" fmla="*/ 1009973 w 1544664"/>
              <a:gd name="connsiteY4" fmla="*/ 67160 h 1059052"/>
              <a:gd name="connsiteX5" fmla="*/ 1180454 w 1544664"/>
              <a:gd name="connsiteY5" fmla="*/ 20665 h 1059052"/>
              <a:gd name="connsiteX6" fmla="*/ 1211451 w 1544664"/>
              <a:gd name="connsiteY6" fmla="*/ 191147 h 1059052"/>
              <a:gd name="connsiteX7" fmla="*/ 1474922 w 1544664"/>
              <a:gd name="connsiteY7" fmla="*/ 392625 h 1059052"/>
              <a:gd name="connsiteX8" fmla="*/ 1536915 w 1544664"/>
              <a:gd name="connsiteY8" fmla="*/ 563106 h 1059052"/>
              <a:gd name="connsiteX9" fmla="*/ 1428427 w 1544664"/>
              <a:gd name="connsiteY9" fmla="*/ 749086 h 1059052"/>
              <a:gd name="connsiteX10" fmla="*/ 1288942 w 1544664"/>
              <a:gd name="connsiteY10" fmla="*/ 826577 h 1059052"/>
              <a:gd name="connsiteX11" fmla="*/ 1164956 w 1544664"/>
              <a:gd name="connsiteY11" fmla="*/ 1028055 h 1059052"/>
              <a:gd name="connsiteX12" fmla="*/ 885986 w 1544664"/>
              <a:gd name="connsiteY12" fmla="*/ 1012557 h 1059052"/>
              <a:gd name="connsiteX13" fmla="*/ 405539 w 1544664"/>
              <a:gd name="connsiteY13" fmla="*/ 919567 h 1059052"/>
              <a:gd name="connsiteX14" fmla="*/ 95573 w 1544664"/>
              <a:gd name="connsiteY14" fmla="*/ 764584 h 1059052"/>
              <a:gd name="connsiteX15" fmla="*/ 2583 w 1544664"/>
              <a:gd name="connsiteY15" fmla="*/ 563106 h 1059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44664" h="1059052">
                <a:moveTo>
                  <a:pt x="2583" y="563106"/>
                </a:moveTo>
                <a:cubicBezTo>
                  <a:pt x="0" y="503696"/>
                  <a:pt x="33580" y="457201"/>
                  <a:pt x="80075" y="408123"/>
                </a:cubicBezTo>
                <a:cubicBezTo>
                  <a:pt x="126570" y="359045"/>
                  <a:pt x="193729" y="312550"/>
                  <a:pt x="281553" y="268638"/>
                </a:cubicBezTo>
                <a:cubicBezTo>
                  <a:pt x="369377" y="224726"/>
                  <a:pt x="485614" y="178232"/>
                  <a:pt x="607017" y="144652"/>
                </a:cubicBezTo>
                <a:cubicBezTo>
                  <a:pt x="728420" y="111072"/>
                  <a:pt x="914400" y="87825"/>
                  <a:pt x="1009973" y="67160"/>
                </a:cubicBezTo>
                <a:cubicBezTo>
                  <a:pt x="1105546" y="46496"/>
                  <a:pt x="1146874" y="0"/>
                  <a:pt x="1180454" y="20665"/>
                </a:cubicBezTo>
                <a:cubicBezTo>
                  <a:pt x="1214034" y="41330"/>
                  <a:pt x="1162373" y="129154"/>
                  <a:pt x="1211451" y="191147"/>
                </a:cubicBezTo>
                <a:cubicBezTo>
                  <a:pt x="1260529" y="253140"/>
                  <a:pt x="1420678" y="330632"/>
                  <a:pt x="1474922" y="392625"/>
                </a:cubicBezTo>
                <a:cubicBezTo>
                  <a:pt x="1529166" y="454618"/>
                  <a:pt x="1544664" y="503696"/>
                  <a:pt x="1536915" y="563106"/>
                </a:cubicBezTo>
                <a:cubicBezTo>
                  <a:pt x="1529166" y="622516"/>
                  <a:pt x="1469756" y="705174"/>
                  <a:pt x="1428427" y="749086"/>
                </a:cubicBezTo>
                <a:cubicBezTo>
                  <a:pt x="1387098" y="792998"/>
                  <a:pt x="1332854" y="780082"/>
                  <a:pt x="1288942" y="826577"/>
                </a:cubicBezTo>
                <a:cubicBezTo>
                  <a:pt x="1245030" y="873072"/>
                  <a:pt x="1232115" y="997058"/>
                  <a:pt x="1164956" y="1028055"/>
                </a:cubicBezTo>
                <a:cubicBezTo>
                  <a:pt x="1097797" y="1059052"/>
                  <a:pt x="1012555" y="1030638"/>
                  <a:pt x="885986" y="1012557"/>
                </a:cubicBezTo>
                <a:cubicBezTo>
                  <a:pt x="759417" y="994476"/>
                  <a:pt x="537275" y="960896"/>
                  <a:pt x="405539" y="919567"/>
                </a:cubicBezTo>
                <a:cubicBezTo>
                  <a:pt x="273804" y="878238"/>
                  <a:pt x="162732" y="829160"/>
                  <a:pt x="95573" y="764584"/>
                </a:cubicBezTo>
                <a:cubicBezTo>
                  <a:pt x="28414" y="700008"/>
                  <a:pt x="5166" y="622516"/>
                  <a:pt x="2583" y="563106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5364997" y="4755397"/>
            <a:ext cx="891152" cy="854989"/>
          </a:xfrm>
          <a:custGeom>
            <a:avLst/>
            <a:gdLst>
              <a:gd name="connsiteX0" fmla="*/ 601850 w 891152"/>
              <a:gd name="connsiteY0" fmla="*/ 18081 h 854989"/>
              <a:gd name="connsiteX1" fmla="*/ 400372 w 891152"/>
              <a:gd name="connsiteY1" fmla="*/ 157566 h 854989"/>
              <a:gd name="connsiteX2" fmla="*/ 167898 w 891152"/>
              <a:gd name="connsiteY2" fmla="*/ 188562 h 854989"/>
              <a:gd name="connsiteX3" fmla="*/ 28413 w 891152"/>
              <a:gd name="connsiteY3" fmla="*/ 297050 h 854989"/>
              <a:gd name="connsiteX4" fmla="*/ 12915 w 891152"/>
              <a:gd name="connsiteY4" fmla="*/ 498528 h 854989"/>
              <a:gd name="connsiteX5" fmla="*/ 105905 w 891152"/>
              <a:gd name="connsiteY5" fmla="*/ 777498 h 854989"/>
              <a:gd name="connsiteX6" fmla="*/ 260888 w 891152"/>
              <a:gd name="connsiteY6" fmla="*/ 839491 h 854989"/>
              <a:gd name="connsiteX7" fmla="*/ 431369 w 891152"/>
              <a:gd name="connsiteY7" fmla="*/ 684508 h 854989"/>
              <a:gd name="connsiteX8" fmla="*/ 617349 w 891152"/>
              <a:gd name="connsiteY8" fmla="*/ 483030 h 854989"/>
              <a:gd name="connsiteX9" fmla="*/ 880820 w 891152"/>
              <a:gd name="connsiteY9" fmla="*/ 80074 h 854989"/>
              <a:gd name="connsiteX10" fmla="*/ 555356 w 891152"/>
              <a:gd name="connsiteY10" fmla="*/ 49078 h 854989"/>
              <a:gd name="connsiteX11" fmla="*/ 601850 w 891152"/>
              <a:gd name="connsiteY11" fmla="*/ 18081 h 854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91152" h="854989">
                <a:moveTo>
                  <a:pt x="601850" y="18081"/>
                </a:moveTo>
                <a:cubicBezTo>
                  <a:pt x="576019" y="36162"/>
                  <a:pt x="472697" y="129153"/>
                  <a:pt x="400372" y="157566"/>
                </a:cubicBezTo>
                <a:cubicBezTo>
                  <a:pt x="328047" y="185979"/>
                  <a:pt x="229891" y="165315"/>
                  <a:pt x="167898" y="188562"/>
                </a:cubicBezTo>
                <a:cubicBezTo>
                  <a:pt x="105905" y="211809"/>
                  <a:pt x="54243" y="245389"/>
                  <a:pt x="28413" y="297050"/>
                </a:cubicBezTo>
                <a:cubicBezTo>
                  <a:pt x="2583" y="348711"/>
                  <a:pt x="0" y="418453"/>
                  <a:pt x="12915" y="498528"/>
                </a:cubicBezTo>
                <a:cubicBezTo>
                  <a:pt x="25830" y="578603"/>
                  <a:pt x="64576" y="720671"/>
                  <a:pt x="105905" y="777498"/>
                </a:cubicBezTo>
                <a:cubicBezTo>
                  <a:pt x="147234" y="834325"/>
                  <a:pt x="206644" y="854989"/>
                  <a:pt x="260888" y="839491"/>
                </a:cubicBezTo>
                <a:cubicBezTo>
                  <a:pt x="315132" y="823993"/>
                  <a:pt x="371959" y="743918"/>
                  <a:pt x="431369" y="684508"/>
                </a:cubicBezTo>
                <a:cubicBezTo>
                  <a:pt x="490779" y="625098"/>
                  <a:pt x="542441" y="583769"/>
                  <a:pt x="617349" y="483030"/>
                </a:cubicBezTo>
                <a:cubicBezTo>
                  <a:pt x="692257" y="382291"/>
                  <a:pt x="891152" y="152399"/>
                  <a:pt x="880820" y="80074"/>
                </a:cubicBezTo>
                <a:cubicBezTo>
                  <a:pt x="870488" y="7749"/>
                  <a:pt x="604434" y="54244"/>
                  <a:pt x="555356" y="49078"/>
                </a:cubicBezTo>
                <a:cubicBezTo>
                  <a:pt x="506278" y="43912"/>
                  <a:pt x="627681" y="0"/>
                  <a:pt x="601850" y="18081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4032142" y="1325105"/>
            <a:ext cx="2433234" cy="1361268"/>
          </a:xfrm>
          <a:custGeom>
            <a:avLst/>
            <a:gdLst>
              <a:gd name="connsiteX0" fmla="*/ 2415153 w 2433234"/>
              <a:gd name="connsiteY0" fmla="*/ 953146 h 1361268"/>
              <a:gd name="connsiteX1" fmla="*/ 2012197 w 2433234"/>
              <a:gd name="connsiteY1" fmla="*/ 999641 h 1361268"/>
              <a:gd name="connsiteX2" fmla="*/ 1438760 w 2433234"/>
              <a:gd name="connsiteY2" fmla="*/ 1030637 h 1361268"/>
              <a:gd name="connsiteX3" fmla="*/ 1097797 w 2433234"/>
              <a:gd name="connsiteY3" fmla="*/ 1123627 h 1361268"/>
              <a:gd name="connsiteX4" fmla="*/ 555356 w 2433234"/>
              <a:gd name="connsiteY4" fmla="*/ 1232115 h 1361268"/>
              <a:gd name="connsiteX5" fmla="*/ 260889 w 2433234"/>
              <a:gd name="connsiteY5" fmla="*/ 1294109 h 1361268"/>
              <a:gd name="connsiteX6" fmla="*/ 28414 w 2433234"/>
              <a:gd name="connsiteY6" fmla="*/ 1325105 h 1361268"/>
              <a:gd name="connsiteX7" fmla="*/ 90407 w 2433234"/>
              <a:gd name="connsiteY7" fmla="*/ 1077132 h 1361268"/>
              <a:gd name="connsiteX8" fmla="*/ 214394 w 2433234"/>
              <a:gd name="connsiteY8" fmla="*/ 782664 h 1361268"/>
              <a:gd name="connsiteX9" fmla="*/ 477865 w 2433234"/>
              <a:gd name="connsiteY9" fmla="*/ 302217 h 1361268"/>
              <a:gd name="connsiteX10" fmla="*/ 1020305 w 2433234"/>
              <a:gd name="connsiteY10" fmla="*/ 38746 h 1361268"/>
              <a:gd name="connsiteX11" fmla="*/ 1655736 w 2433234"/>
              <a:gd name="connsiteY11" fmla="*/ 69742 h 1361268"/>
              <a:gd name="connsiteX12" fmla="*/ 2120685 w 2433234"/>
              <a:gd name="connsiteY12" fmla="*/ 317715 h 1361268"/>
              <a:gd name="connsiteX13" fmla="*/ 2415153 w 2433234"/>
              <a:gd name="connsiteY13" fmla="*/ 953146 h 136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33234" h="1361268">
                <a:moveTo>
                  <a:pt x="2415153" y="953146"/>
                </a:moveTo>
                <a:cubicBezTo>
                  <a:pt x="2397072" y="1066800"/>
                  <a:pt x="2174929" y="986726"/>
                  <a:pt x="2012197" y="999641"/>
                </a:cubicBezTo>
                <a:cubicBezTo>
                  <a:pt x="1849465" y="1012556"/>
                  <a:pt x="1591160" y="1009973"/>
                  <a:pt x="1438760" y="1030637"/>
                </a:cubicBezTo>
                <a:cubicBezTo>
                  <a:pt x="1286360" y="1051301"/>
                  <a:pt x="1245031" y="1090047"/>
                  <a:pt x="1097797" y="1123627"/>
                </a:cubicBezTo>
                <a:cubicBezTo>
                  <a:pt x="950563" y="1157207"/>
                  <a:pt x="555356" y="1232115"/>
                  <a:pt x="555356" y="1232115"/>
                </a:cubicBezTo>
                <a:cubicBezTo>
                  <a:pt x="415871" y="1260529"/>
                  <a:pt x="348713" y="1278611"/>
                  <a:pt x="260889" y="1294109"/>
                </a:cubicBezTo>
                <a:cubicBezTo>
                  <a:pt x="173065" y="1309607"/>
                  <a:pt x="56828" y="1361268"/>
                  <a:pt x="28414" y="1325105"/>
                </a:cubicBezTo>
                <a:cubicBezTo>
                  <a:pt x="0" y="1288942"/>
                  <a:pt x="59410" y="1167539"/>
                  <a:pt x="90407" y="1077132"/>
                </a:cubicBezTo>
                <a:cubicBezTo>
                  <a:pt x="121404" y="986725"/>
                  <a:pt x="149818" y="911817"/>
                  <a:pt x="214394" y="782664"/>
                </a:cubicBezTo>
                <a:cubicBezTo>
                  <a:pt x="278970" y="653512"/>
                  <a:pt x="343547" y="426203"/>
                  <a:pt x="477865" y="302217"/>
                </a:cubicBezTo>
                <a:cubicBezTo>
                  <a:pt x="612183" y="178231"/>
                  <a:pt x="823993" y="77492"/>
                  <a:pt x="1020305" y="38746"/>
                </a:cubicBezTo>
                <a:cubicBezTo>
                  <a:pt x="1216617" y="0"/>
                  <a:pt x="1472339" y="23247"/>
                  <a:pt x="1655736" y="69742"/>
                </a:cubicBezTo>
                <a:cubicBezTo>
                  <a:pt x="1839133" y="116237"/>
                  <a:pt x="1994116" y="167898"/>
                  <a:pt x="2120685" y="317715"/>
                </a:cubicBezTo>
                <a:cubicBezTo>
                  <a:pt x="2247255" y="467532"/>
                  <a:pt x="2433234" y="839492"/>
                  <a:pt x="2415153" y="953146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469396" y="2198176"/>
            <a:ext cx="1666068" cy="842074"/>
          </a:xfrm>
          <a:custGeom>
            <a:avLst/>
            <a:gdLst>
              <a:gd name="connsiteX0" fmla="*/ 382292 w 1666068"/>
              <a:gd name="connsiteY0" fmla="*/ 823993 h 842074"/>
              <a:gd name="connsiteX1" fmla="*/ 940231 w 1666068"/>
              <a:gd name="connsiteY1" fmla="*/ 638014 h 842074"/>
              <a:gd name="connsiteX2" fmla="*/ 1420679 w 1666068"/>
              <a:gd name="connsiteY2" fmla="*/ 498529 h 842074"/>
              <a:gd name="connsiteX3" fmla="*/ 1560163 w 1666068"/>
              <a:gd name="connsiteY3" fmla="*/ 483031 h 842074"/>
              <a:gd name="connsiteX4" fmla="*/ 785248 w 1666068"/>
              <a:gd name="connsiteY4" fmla="*/ 33580 h 842074"/>
              <a:gd name="connsiteX5" fmla="*/ 428787 w 1666068"/>
              <a:gd name="connsiteY5" fmla="*/ 281553 h 842074"/>
              <a:gd name="connsiteX6" fmla="*/ 180814 w 1666068"/>
              <a:gd name="connsiteY6" fmla="*/ 576021 h 842074"/>
              <a:gd name="connsiteX7" fmla="*/ 41329 w 1666068"/>
              <a:gd name="connsiteY7" fmla="*/ 746502 h 842074"/>
              <a:gd name="connsiteX8" fmla="*/ 382292 w 1666068"/>
              <a:gd name="connsiteY8" fmla="*/ 823993 h 84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66068" h="842074">
                <a:moveTo>
                  <a:pt x="382292" y="823993"/>
                </a:moveTo>
                <a:cubicBezTo>
                  <a:pt x="532109" y="805912"/>
                  <a:pt x="767167" y="692258"/>
                  <a:pt x="940231" y="638014"/>
                </a:cubicBezTo>
                <a:cubicBezTo>
                  <a:pt x="1113295" y="583770"/>
                  <a:pt x="1317357" y="524360"/>
                  <a:pt x="1420679" y="498529"/>
                </a:cubicBezTo>
                <a:cubicBezTo>
                  <a:pt x="1524001" y="472699"/>
                  <a:pt x="1666068" y="560522"/>
                  <a:pt x="1560163" y="483031"/>
                </a:cubicBezTo>
                <a:cubicBezTo>
                  <a:pt x="1454258" y="405540"/>
                  <a:pt x="973811" y="67160"/>
                  <a:pt x="785248" y="33580"/>
                </a:cubicBezTo>
                <a:cubicBezTo>
                  <a:pt x="596685" y="0"/>
                  <a:pt x="529526" y="191146"/>
                  <a:pt x="428787" y="281553"/>
                </a:cubicBezTo>
                <a:cubicBezTo>
                  <a:pt x="328048" y="371960"/>
                  <a:pt x="245390" y="498530"/>
                  <a:pt x="180814" y="576021"/>
                </a:cubicBezTo>
                <a:cubicBezTo>
                  <a:pt x="116238" y="653512"/>
                  <a:pt x="0" y="705173"/>
                  <a:pt x="41329" y="746502"/>
                </a:cubicBezTo>
                <a:cubicBezTo>
                  <a:pt x="82658" y="787831"/>
                  <a:pt x="232475" y="842074"/>
                  <a:pt x="382292" y="823993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20299" y="2652793"/>
            <a:ext cx="1578243" cy="1932122"/>
          </a:xfrm>
          <a:custGeom>
            <a:avLst/>
            <a:gdLst>
              <a:gd name="connsiteX0" fmla="*/ 1400013 w 1578243"/>
              <a:gd name="connsiteY0" fmla="*/ 384875 h 1932122"/>
              <a:gd name="connsiteX1" fmla="*/ 1291525 w 1578243"/>
              <a:gd name="connsiteY1" fmla="*/ 787831 h 1932122"/>
              <a:gd name="connsiteX2" fmla="*/ 1353518 w 1578243"/>
              <a:gd name="connsiteY2" fmla="*/ 1206285 h 1932122"/>
              <a:gd name="connsiteX3" fmla="*/ 1477504 w 1578243"/>
              <a:gd name="connsiteY3" fmla="*/ 1485254 h 1932122"/>
              <a:gd name="connsiteX4" fmla="*/ 1043552 w 1578243"/>
              <a:gd name="connsiteY4" fmla="*/ 1686732 h 1932122"/>
              <a:gd name="connsiteX5" fmla="*/ 563104 w 1578243"/>
              <a:gd name="connsiteY5" fmla="*/ 1872712 h 1932122"/>
              <a:gd name="connsiteX6" fmla="*/ 144650 w 1578243"/>
              <a:gd name="connsiteY6" fmla="*/ 1872712 h 1932122"/>
              <a:gd name="connsiteX7" fmla="*/ 191145 w 1578243"/>
              <a:gd name="connsiteY7" fmla="*/ 1516251 h 1932122"/>
              <a:gd name="connsiteX8" fmla="*/ 408121 w 1578243"/>
              <a:gd name="connsiteY8" fmla="*/ 1066800 h 1932122"/>
              <a:gd name="connsiteX9" fmla="*/ 206643 w 1578243"/>
              <a:gd name="connsiteY9" fmla="*/ 663844 h 1932122"/>
              <a:gd name="connsiteX10" fmla="*/ 82657 w 1578243"/>
              <a:gd name="connsiteY10" fmla="*/ 322882 h 1932122"/>
              <a:gd name="connsiteX11" fmla="*/ 222142 w 1578243"/>
              <a:gd name="connsiteY11" fmla="*/ 12915 h 1932122"/>
              <a:gd name="connsiteX12" fmla="*/ 1400013 w 1578243"/>
              <a:gd name="connsiteY12" fmla="*/ 384875 h 1932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78243" h="1932122">
                <a:moveTo>
                  <a:pt x="1400013" y="384875"/>
                </a:moveTo>
                <a:cubicBezTo>
                  <a:pt x="1578243" y="514028"/>
                  <a:pt x="1299274" y="650929"/>
                  <a:pt x="1291525" y="787831"/>
                </a:cubicBezTo>
                <a:cubicBezTo>
                  <a:pt x="1283776" y="924733"/>
                  <a:pt x="1322522" y="1090048"/>
                  <a:pt x="1353518" y="1206285"/>
                </a:cubicBezTo>
                <a:cubicBezTo>
                  <a:pt x="1384515" y="1322522"/>
                  <a:pt x="1529165" y="1405180"/>
                  <a:pt x="1477504" y="1485254"/>
                </a:cubicBezTo>
                <a:cubicBezTo>
                  <a:pt x="1425843" y="1565328"/>
                  <a:pt x="1195952" y="1622156"/>
                  <a:pt x="1043552" y="1686732"/>
                </a:cubicBezTo>
                <a:cubicBezTo>
                  <a:pt x="891152" y="1751308"/>
                  <a:pt x="712921" y="1841715"/>
                  <a:pt x="563104" y="1872712"/>
                </a:cubicBezTo>
                <a:cubicBezTo>
                  <a:pt x="413287" y="1903709"/>
                  <a:pt x="206643" y="1932122"/>
                  <a:pt x="144650" y="1872712"/>
                </a:cubicBezTo>
                <a:cubicBezTo>
                  <a:pt x="82657" y="1813302"/>
                  <a:pt x="147233" y="1650570"/>
                  <a:pt x="191145" y="1516251"/>
                </a:cubicBezTo>
                <a:cubicBezTo>
                  <a:pt x="235057" y="1381932"/>
                  <a:pt x="405538" y="1208868"/>
                  <a:pt x="408121" y="1066800"/>
                </a:cubicBezTo>
                <a:cubicBezTo>
                  <a:pt x="410704" y="924732"/>
                  <a:pt x="260887" y="787830"/>
                  <a:pt x="206643" y="663844"/>
                </a:cubicBezTo>
                <a:cubicBezTo>
                  <a:pt x="152399" y="539858"/>
                  <a:pt x="80074" y="431370"/>
                  <a:pt x="82657" y="322882"/>
                </a:cubicBezTo>
                <a:cubicBezTo>
                  <a:pt x="85240" y="214394"/>
                  <a:pt x="0" y="0"/>
                  <a:pt x="222142" y="12915"/>
                </a:cubicBezTo>
                <a:cubicBezTo>
                  <a:pt x="444284" y="25830"/>
                  <a:pt x="1221783" y="255722"/>
                  <a:pt x="1400013" y="384875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570136" y="4063139"/>
            <a:ext cx="1309607" cy="966061"/>
          </a:xfrm>
          <a:custGeom>
            <a:avLst/>
            <a:gdLst>
              <a:gd name="connsiteX0" fmla="*/ 1226949 w 1309607"/>
              <a:gd name="connsiteY0" fmla="*/ 493363 h 966061"/>
              <a:gd name="connsiteX1" fmla="*/ 947979 w 1309607"/>
              <a:gd name="connsiteY1" fmla="*/ 818827 h 966061"/>
              <a:gd name="connsiteX2" fmla="*/ 514027 w 1309607"/>
              <a:gd name="connsiteY2" fmla="*/ 958312 h 966061"/>
              <a:gd name="connsiteX3" fmla="*/ 235057 w 1309607"/>
              <a:gd name="connsiteY3" fmla="*/ 772332 h 966061"/>
              <a:gd name="connsiteX4" fmla="*/ 18081 w 1309607"/>
              <a:gd name="connsiteY4" fmla="*/ 353878 h 966061"/>
              <a:gd name="connsiteX5" fmla="*/ 126569 w 1309607"/>
              <a:gd name="connsiteY5" fmla="*/ 198895 h 966061"/>
              <a:gd name="connsiteX6" fmla="*/ 452033 w 1309607"/>
              <a:gd name="connsiteY6" fmla="*/ 43912 h 966061"/>
              <a:gd name="connsiteX7" fmla="*/ 1226949 w 1309607"/>
              <a:gd name="connsiteY7" fmla="*/ 493363 h 966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09607" h="966061">
                <a:moveTo>
                  <a:pt x="1226949" y="493363"/>
                </a:moveTo>
                <a:cubicBezTo>
                  <a:pt x="1309607" y="622515"/>
                  <a:pt x="1066799" y="741336"/>
                  <a:pt x="947979" y="818827"/>
                </a:cubicBezTo>
                <a:cubicBezTo>
                  <a:pt x="829159" y="896319"/>
                  <a:pt x="632847" y="966061"/>
                  <a:pt x="514027" y="958312"/>
                </a:cubicBezTo>
                <a:cubicBezTo>
                  <a:pt x="395207" y="950563"/>
                  <a:pt x="317715" y="873071"/>
                  <a:pt x="235057" y="772332"/>
                </a:cubicBezTo>
                <a:cubicBezTo>
                  <a:pt x="152399" y="671593"/>
                  <a:pt x="36162" y="449451"/>
                  <a:pt x="18081" y="353878"/>
                </a:cubicBezTo>
                <a:cubicBezTo>
                  <a:pt x="0" y="258305"/>
                  <a:pt x="54244" y="250556"/>
                  <a:pt x="126569" y="198895"/>
                </a:cubicBezTo>
                <a:cubicBezTo>
                  <a:pt x="198894" y="147234"/>
                  <a:pt x="263470" y="0"/>
                  <a:pt x="452033" y="43912"/>
                </a:cubicBezTo>
                <a:cubicBezTo>
                  <a:pt x="640596" y="87824"/>
                  <a:pt x="1144291" y="364211"/>
                  <a:pt x="1226949" y="493363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1190786" y="2572719"/>
            <a:ext cx="4497092" cy="1999281"/>
          </a:xfrm>
          <a:custGeom>
            <a:avLst/>
            <a:gdLst>
              <a:gd name="connsiteX0" fmla="*/ 4497092 w 4497092"/>
              <a:gd name="connsiteY0" fmla="*/ 0 h 1999281"/>
              <a:gd name="connsiteX1" fmla="*/ 2583 w 4497092"/>
              <a:gd name="connsiteY1" fmla="*/ 945396 h 1999281"/>
              <a:gd name="connsiteX2" fmla="*/ 4481594 w 4497092"/>
              <a:gd name="connsiteY2" fmla="*/ 1999281 h 1999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97092" h="1999281">
                <a:moveTo>
                  <a:pt x="4497092" y="0"/>
                </a:moveTo>
                <a:cubicBezTo>
                  <a:pt x="2251129" y="306091"/>
                  <a:pt x="5166" y="612183"/>
                  <a:pt x="2583" y="945396"/>
                </a:cubicBezTo>
                <a:cubicBezTo>
                  <a:pt x="0" y="1278609"/>
                  <a:pt x="2240797" y="1638945"/>
                  <a:pt x="4481594" y="1999281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 flipH="1">
            <a:off x="5792492" y="2590800"/>
            <a:ext cx="2437108" cy="1999281"/>
          </a:xfrm>
          <a:custGeom>
            <a:avLst/>
            <a:gdLst>
              <a:gd name="connsiteX0" fmla="*/ 4497092 w 4497092"/>
              <a:gd name="connsiteY0" fmla="*/ 0 h 1999281"/>
              <a:gd name="connsiteX1" fmla="*/ 2583 w 4497092"/>
              <a:gd name="connsiteY1" fmla="*/ 945396 h 1999281"/>
              <a:gd name="connsiteX2" fmla="*/ 4481594 w 4497092"/>
              <a:gd name="connsiteY2" fmla="*/ 1999281 h 1999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97092" h="1999281">
                <a:moveTo>
                  <a:pt x="4497092" y="0"/>
                </a:moveTo>
                <a:cubicBezTo>
                  <a:pt x="2251129" y="306091"/>
                  <a:pt x="5166" y="612183"/>
                  <a:pt x="2583" y="945396"/>
                </a:cubicBezTo>
                <a:cubicBezTo>
                  <a:pt x="0" y="1278609"/>
                  <a:pt x="2240797" y="1638945"/>
                  <a:pt x="4481594" y="1999281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28600" y="1219200"/>
            <a:ext cx="8686800" cy="441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fish-at-plitvice-lake.jpg_5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1684336"/>
            <a:ext cx="5943600" cy="3410996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28" name="Picture 27" descr="fish-at-plitvice-lake.jpg_5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" y="1676400"/>
            <a:ext cx="5943600" cy="3410996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30" name="Rectangle 29"/>
          <p:cNvSpPr/>
          <p:nvPr/>
        </p:nvSpPr>
        <p:spPr>
          <a:xfrm>
            <a:off x="228600" y="1219200"/>
            <a:ext cx="8686800" cy="441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fish-at-plitvice-lake.jpg_5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" y="1524000"/>
            <a:ext cx="4191000" cy="3505200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32" name="Picture 31" descr="fish-at-plitvice-lake.jpg_50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8200" y="1524000"/>
            <a:ext cx="4191000" cy="3505200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7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7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>
                                        <p:cTn id="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7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>
                                        <p:cTn id="7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7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>
                                        <p:cTn id="7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7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>
                                        <p:cTn id="8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7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0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7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0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9" grpId="0" animBg="1"/>
      <p:bldP spid="23" grpId="0" animBg="1"/>
      <p:bldP spid="25" grpId="0" animBg="1"/>
      <p:bldP spid="27" grpId="0" animBg="1"/>
      <p:bldP spid="33" grpId="0" animBg="1"/>
      <p:bldP spid="6" grpId="0" animBg="1"/>
      <p:bldP spid="9" grpId="0" animBg="1"/>
      <p:bldP spid="9" grpId="1" animBg="1"/>
      <p:bldP spid="11" grpId="0" animBg="1"/>
      <p:bldP spid="11" grpId="1" animBg="1"/>
      <p:bldP spid="13" grpId="0" animBg="1"/>
      <p:bldP spid="14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6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43200" y="457200"/>
            <a:ext cx="3733800" cy="7620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10353548_365085780360663_5308469925829331783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1" y="1676400"/>
            <a:ext cx="5486400" cy="2291786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990600" y="4800600"/>
            <a:ext cx="7239000" cy="1143000"/>
          </a:xfrm>
          <a:prstGeom prst="flowChartTerminator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মাছের দৈহিক বৈশিষ্ট্য বর্ণনা কর।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a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838200"/>
            <a:ext cx="4495800" cy="2283812"/>
          </a:xfrm>
          <a:prstGeom prst="rect">
            <a:avLst/>
          </a:prstGeom>
        </p:spPr>
      </p:pic>
      <p:pic>
        <p:nvPicPr>
          <p:cNvPr id="4" name="Picture 3" descr="3_3.jpg"/>
          <p:cNvPicPr>
            <a:picLocks noChangeAspect="1"/>
          </p:cNvPicPr>
          <p:nvPr/>
        </p:nvPicPr>
        <p:blipFill>
          <a:blip r:embed="rId3"/>
          <a:srcRect t="32598" b="18300"/>
          <a:stretch>
            <a:fillRect/>
          </a:stretch>
        </p:blipFill>
        <p:spPr>
          <a:xfrm>
            <a:off x="685800" y="3200400"/>
            <a:ext cx="2051650" cy="735498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elish_3665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3048000"/>
            <a:ext cx="2104594" cy="1001632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P10801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4191000"/>
            <a:ext cx="2090360" cy="100647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10540872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4201" y="4267200"/>
            <a:ext cx="2057400" cy="86125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JMS_AGR139.jpg"/>
          <p:cNvPicPr>
            <a:picLocks noChangeAspect="1"/>
          </p:cNvPicPr>
          <p:nvPr/>
        </p:nvPicPr>
        <p:blipFill>
          <a:blip r:embed="rId7"/>
          <a:srcRect r="45833"/>
          <a:stretch>
            <a:fillRect/>
          </a:stretch>
        </p:blipFill>
        <p:spPr>
          <a:xfrm>
            <a:off x="5257800" y="1066800"/>
            <a:ext cx="3507027" cy="381000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ounded Rectangle 8"/>
          <p:cNvSpPr/>
          <p:nvPr/>
        </p:nvSpPr>
        <p:spPr>
          <a:xfrm>
            <a:off x="533400" y="5486400"/>
            <a:ext cx="8153400" cy="10668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বাংলাদেশে প্রাপ্ত মাছগুলোর মধ্যে সব মাছ আবার পুকুরে চাষ করা যায় না।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ui-fish.jpg"/>
          <p:cNvPicPr>
            <a:picLocks noChangeAspect="1"/>
          </p:cNvPicPr>
          <p:nvPr/>
        </p:nvPicPr>
        <p:blipFill>
          <a:blip r:embed="rId2">
            <a:lum contrast="10000"/>
          </a:blip>
          <a:stretch>
            <a:fillRect/>
          </a:stretch>
        </p:blipFill>
        <p:spPr>
          <a:xfrm>
            <a:off x="609600" y="1533144"/>
            <a:ext cx="2438400" cy="1658112"/>
          </a:xfrm>
          <a:prstGeom prst="rect">
            <a:avLst/>
          </a:prstGeom>
        </p:spPr>
      </p:pic>
      <p:pic>
        <p:nvPicPr>
          <p:cNvPr id="4" name="Picture 3" descr="105409280.jpg"/>
          <p:cNvPicPr>
            <a:picLocks noChangeAspect="1"/>
          </p:cNvPicPr>
          <p:nvPr/>
        </p:nvPicPr>
        <p:blipFill>
          <a:blip r:embed="rId3"/>
          <a:srcRect b="22289"/>
          <a:stretch>
            <a:fillRect/>
          </a:stretch>
        </p:blipFill>
        <p:spPr>
          <a:xfrm>
            <a:off x="3352800" y="1600200"/>
            <a:ext cx="2514600" cy="1393946"/>
          </a:xfrm>
          <a:prstGeom prst="rect">
            <a:avLst/>
          </a:prstGeom>
        </p:spPr>
      </p:pic>
      <p:pic>
        <p:nvPicPr>
          <p:cNvPr id="5" name="Picture 4" descr="fish-cirrhinus-cirrhosus.jpg"/>
          <p:cNvPicPr>
            <a:picLocks noChangeAspect="1"/>
          </p:cNvPicPr>
          <p:nvPr/>
        </p:nvPicPr>
        <p:blipFill>
          <a:blip r:embed="rId4"/>
          <a:srcRect b="28826"/>
          <a:stretch>
            <a:fillRect/>
          </a:stretch>
        </p:blipFill>
        <p:spPr>
          <a:xfrm>
            <a:off x="5943600" y="1600200"/>
            <a:ext cx="2590800" cy="1295400"/>
          </a:xfrm>
          <a:prstGeom prst="rect">
            <a:avLst/>
          </a:prstGeom>
        </p:spPr>
      </p:pic>
      <p:pic>
        <p:nvPicPr>
          <p:cNvPr id="1026" name="Picture 2" descr="C:\Users\WIN\Pictures\tawfiqtuhin_1304960063_12-Calbasu.jpg"/>
          <p:cNvPicPr>
            <a:picLocks noChangeAspect="1" noChangeArrowheads="1"/>
          </p:cNvPicPr>
          <p:nvPr/>
        </p:nvPicPr>
        <p:blipFill>
          <a:blip r:embed="rId5">
            <a:lum bright="10000" contrast="20000"/>
          </a:blip>
          <a:srcRect b="9502"/>
          <a:stretch>
            <a:fillRect/>
          </a:stretch>
        </p:blipFill>
        <p:spPr bwMode="auto">
          <a:xfrm>
            <a:off x="533400" y="3886200"/>
            <a:ext cx="2590800" cy="1295400"/>
          </a:xfrm>
          <a:prstGeom prst="rect">
            <a:avLst/>
          </a:prstGeom>
          <a:noFill/>
        </p:spPr>
      </p:pic>
      <p:pic>
        <p:nvPicPr>
          <p:cNvPr id="7" name="Picture 6" descr="black-tiger-prawn-500x500.jpg"/>
          <p:cNvPicPr>
            <a:picLocks noChangeAspect="1"/>
          </p:cNvPicPr>
          <p:nvPr/>
        </p:nvPicPr>
        <p:blipFill>
          <a:blip r:embed="rId6"/>
          <a:srcRect t="11600" b="16400"/>
          <a:stretch>
            <a:fillRect/>
          </a:stretch>
        </p:blipFill>
        <p:spPr>
          <a:xfrm>
            <a:off x="3505200" y="3962400"/>
            <a:ext cx="2286000" cy="1447800"/>
          </a:xfrm>
          <a:prstGeom prst="rect">
            <a:avLst/>
          </a:prstGeom>
        </p:spPr>
      </p:pic>
      <p:pic>
        <p:nvPicPr>
          <p:cNvPr id="8" name="Picture 7" descr="1_8_1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2200" y="3810000"/>
            <a:ext cx="2133601" cy="1447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28911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রুই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3800" y="28911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কাতলা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4600" y="28956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মৃগেল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54102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কালবাঊশ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33800" y="54102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গলদা চিংড়ি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24600" y="541466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বাগদা চিংড়ি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286000" y="381000"/>
            <a:ext cx="44958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দেশি চাষযোগ্য মাছ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mach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253" y="1524000"/>
            <a:ext cx="7401494" cy="4419598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ounded Rectangle 14"/>
          <p:cNvSpPr/>
          <p:nvPr/>
        </p:nvSpPr>
        <p:spPr>
          <a:xfrm>
            <a:off x="2133600" y="381000"/>
            <a:ext cx="48006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দেশী ও বিদেশী মাছের মিশ্র চাষ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ngas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828800"/>
            <a:ext cx="2599426" cy="1219200"/>
          </a:xfrm>
          <a:prstGeom prst="rect">
            <a:avLst/>
          </a:prstGeom>
        </p:spPr>
      </p:pic>
      <p:pic>
        <p:nvPicPr>
          <p:cNvPr id="5" name="Picture 4" descr="DN-0078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828800"/>
            <a:ext cx="2895600" cy="1066800"/>
          </a:xfrm>
          <a:prstGeom prst="rect">
            <a:avLst/>
          </a:prstGeom>
        </p:spPr>
      </p:pic>
      <p:pic>
        <p:nvPicPr>
          <p:cNvPr id="6" name="Picture 5" descr="DN-0095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1828800"/>
            <a:ext cx="2632028" cy="990600"/>
          </a:xfrm>
          <a:prstGeom prst="rect">
            <a:avLst/>
          </a:prstGeom>
        </p:spPr>
      </p:pic>
      <p:pic>
        <p:nvPicPr>
          <p:cNvPr id="7" name="Picture 6" descr="1432733709_thai sor put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4038600"/>
            <a:ext cx="3200400" cy="1600200"/>
          </a:xfrm>
          <a:prstGeom prst="rect">
            <a:avLst/>
          </a:prstGeom>
        </p:spPr>
      </p:pic>
      <p:pic>
        <p:nvPicPr>
          <p:cNvPr id="8" name="Picture 7" descr="Talapia-e fish (1).jpg"/>
          <p:cNvPicPr>
            <a:picLocks noChangeAspect="1"/>
          </p:cNvPicPr>
          <p:nvPr/>
        </p:nvPicPr>
        <p:blipFill>
          <a:blip r:embed="rId6">
            <a:lum contrast="30000"/>
          </a:blip>
          <a:stretch>
            <a:fillRect/>
          </a:stretch>
        </p:blipFill>
        <p:spPr>
          <a:xfrm>
            <a:off x="4953000" y="3886200"/>
            <a:ext cx="2667000" cy="1905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30480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থাই পাঙ্গাস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3800" y="30480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সিলভার কার্প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29400" y="30480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গ্রাস কার্প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562987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থাই সরপুঁটি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6400" y="562987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তেলাপিয়া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286000" y="381000"/>
            <a:ext cx="44958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বিদেশি চাষযোগ্য মাছ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67000" y="457200"/>
            <a:ext cx="3733800" cy="7620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দলগত </a:t>
            </a:r>
            <a:r>
              <a:rPr lang="en-US" sz="4400" b="1" dirty="0" smtClean="0">
                <a:ln w="10541" cmpd="sng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ln w="10541" cmpd="sng">
                <a:noFill/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10353548_365085780360663_5308469925829331783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393" y="1754314"/>
            <a:ext cx="6333216" cy="2893886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81000" y="5105400"/>
            <a:ext cx="8382000" cy="990600"/>
          </a:xfrm>
          <a:prstGeom prst="flowChartTerminator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চাষযোগ্য মাছের একটি তালিকা তৈরি করে শ্রেণিতে উপস্থাপন কর।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685800"/>
            <a:ext cx="8501778" cy="556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softEdge rad="127000"/>
          </a:effectLst>
        </p:spPr>
      </p:pic>
      <p:sp>
        <p:nvSpPr>
          <p:cNvPr id="2" name="TextBox 1"/>
          <p:cNvSpPr txBox="1"/>
          <p:nvPr/>
        </p:nvSpPr>
        <p:spPr>
          <a:xfrm>
            <a:off x="1600200" y="3429000"/>
            <a:ext cx="6324600" cy="156966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bn-BD" sz="199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bn-BD" sz="199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199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bn-BD" sz="199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BD" sz="199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9900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7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90600" y="1981200"/>
            <a:ext cx="3419475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চিংড়ি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0" y="304801"/>
            <a:ext cx="3048000" cy="7150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1371600"/>
            <a:ext cx="71628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 নিচের কোনটি অমেরুদণ্ডী প্রাণী?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24400" y="1981200"/>
            <a:ext cx="3419475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 রুই মাছ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0599" y="2514600"/>
            <a:ext cx="3419475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ইলিশ মাছ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33925" y="2514600"/>
            <a:ext cx="3419475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 ছুরি মাছ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0600" y="3276600"/>
            <a:ext cx="71628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২। নিচের কোনটি লোনা পানির মাছ নয়?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90600" y="3886200"/>
            <a:ext cx="3419475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কোরাল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90600" y="4419600"/>
            <a:ext cx="3419475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ছুরি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733926" y="4419600"/>
            <a:ext cx="3419475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 ভেটকি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33926" y="3886200"/>
            <a:ext cx="3419475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 গলদা চিংড়ি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548+4515.png"/>
          <p:cNvPicPr>
            <a:picLocks noChangeAspect="1"/>
          </p:cNvPicPr>
          <p:nvPr/>
        </p:nvPicPr>
        <p:blipFill>
          <a:blip r:embed="rId5"/>
          <a:srcRect t="4401" r="1333" b="6893"/>
          <a:stretch>
            <a:fillRect/>
          </a:stretch>
        </p:blipFill>
        <p:spPr>
          <a:xfrm>
            <a:off x="2362200" y="5181600"/>
            <a:ext cx="4419600" cy="1219200"/>
          </a:xfrm>
          <a:prstGeom prst="roundRect">
            <a:avLst/>
          </a:prstGeom>
        </p:spPr>
      </p:pic>
      <p:pic>
        <p:nvPicPr>
          <p:cNvPr id="17" name="Picture 16" descr="15151511.png"/>
          <p:cNvPicPr>
            <a:picLocks noChangeAspect="1"/>
          </p:cNvPicPr>
          <p:nvPr/>
        </p:nvPicPr>
        <p:blipFill>
          <a:blip r:embed="rId6"/>
          <a:srcRect l="1667" t="6219" b="6722"/>
          <a:stretch>
            <a:fillRect/>
          </a:stretch>
        </p:blipFill>
        <p:spPr>
          <a:xfrm>
            <a:off x="2286000" y="5181600"/>
            <a:ext cx="4495800" cy="1295400"/>
          </a:xfrm>
          <a:prstGeom prst="rect">
            <a:avLst/>
          </a:prstGeom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MC_Apurba Agriculture C8</a:t>
            </a:r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-1119128" y="2827793"/>
            <a:ext cx="3358635" cy="51077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সঠিক উত্তরটিতে ক্লিক করুন।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0269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90600" y="1981200"/>
            <a:ext cx="3419475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কোরাল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90600" y="4419600"/>
            <a:ext cx="3419475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কালবাউস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0" y="304801"/>
            <a:ext cx="3048000" cy="7150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1371600"/>
            <a:ext cx="71628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৩। কোন মাছ পুকুরে চাষ করা যায় না?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24400" y="1981200"/>
            <a:ext cx="3419475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) পাঙ্গাশ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0599" y="2514600"/>
            <a:ext cx="3419475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কালবাঊস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33925" y="2514600"/>
            <a:ext cx="3419475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 মৃগেল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0600" y="3276600"/>
            <a:ext cx="71628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৪। নিচের কোনটি বিদেশী মাছ নয়?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90600" y="3886200"/>
            <a:ext cx="3419475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পাঙ্গাশ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724400" y="3886200"/>
            <a:ext cx="3419475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) তেলাপিয়া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733926" y="4419600"/>
            <a:ext cx="3419475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 থাই সরপুঁটি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548+4515.png"/>
          <p:cNvPicPr>
            <a:picLocks noChangeAspect="1"/>
          </p:cNvPicPr>
          <p:nvPr/>
        </p:nvPicPr>
        <p:blipFill>
          <a:blip r:embed="rId5"/>
          <a:srcRect t="4401" r="1333" b="6893"/>
          <a:stretch>
            <a:fillRect/>
          </a:stretch>
        </p:blipFill>
        <p:spPr>
          <a:xfrm>
            <a:off x="2362200" y="5181600"/>
            <a:ext cx="4419600" cy="1219200"/>
          </a:xfrm>
          <a:prstGeom prst="roundRect">
            <a:avLst/>
          </a:prstGeom>
        </p:spPr>
      </p:pic>
      <p:pic>
        <p:nvPicPr>
          <p:cNvPr id="17" name="Picture 16" descr="15151511.png"/>
          <p:cNvPicPr>
            <a:picLocks noChangeAspect="1"/>
          </p:cNvPicPr>
          <p:nvPr/>
        </p:nvPicPr>
        <p:blipFill>
          <a:blip r:embed="rId6"/>
          <a:srcRect l="1667" t="6219" b="6722"/>
          <a:stretch>
            <a:fillRect/>
          </a:stretch>
        </p:blipFill>
        <p:spPr>
          <a:xfrm>
            <a:off x="2286000" y="5181600"/>
            <a:ext cx="4495800" cy="1295400"/>
          </a:xfrm>
          <a:prstGeom prst="rect">
            <a:avLst/>
          </a:prstGeom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MC_Apurba Agriculture C8</a:t>
            </a:r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-1119128" y="2827793"/>
            <a:ext cx="3358635" cy="51077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সঠিক উত্তরটিতে ক্লিক করুন।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0269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244" y="1524000"/>
            <a:ext cx="6251512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7030A0"/>
            </a:solidFill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2895600" y="419814"/>
            <a:ext cx="3352800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5076111"/>
            <a:ext cx="8382000" cy="71508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আমাদের কেন বেশি করে মাছ চাষ করা উচিত?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MC_Apurba Agriculture C8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8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MC_Apurba</a:t>
            </a:r>
            <a:r>
              <a:rPr lang="en-US" dirty="0" smtClean="0"/>
              <a:t> Agriculture C7</a:t>
            </a:r>
            <a:r>
              <a:rPr lang="bn-BD" dirty="0" smtClean="0"/>
              <a:t>-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25" y="418679"/>
            <a:ext cx="8230749" cy="6020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123669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lower-photo-frames-free-download-for-mobile-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81200" y="2514600"/>
            <a:ext cx="5029200" cy="160043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 সহযোগিতা করার জন্য সকলকে  ধন্যবাদ   </a:t>
            </a:r>
            <a:endParaRPr lang="en-US" sz="4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MC_Apurba Agriculture C8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44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3505200" cy="929461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4114800"/>
            <a:ext cx="4343400" cy="2286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অপূর্ব</a:t>
            </a:r>
            <a:r>
              <a:rPr lang="en-US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দাস</a:t>
            </a:r>
            <a:r>
              <a:rPr lang="en-US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ফরিদপুর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ফরিদপুর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bn-BD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2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মোবাইলঃ ০১৭১৪০৪৬৯৬৪ </a:t>
            </a:r>
          </a:p>
          <a:p>
            <a:pPr marL="0" indent="0" algn="ctr"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hlinkClick r:id="rId3"/>
              </a:rPr>
              <a:t>apurbafaridpur@gmail.com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1FE9EE-A52A-4066-B68D-BE786371EA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6400" y="1752600"/>
            <a:ext cx="1828800" cy="1828800"/>
          </a:xfrm>
          <a:prstGeom prst="rect">
            <a:avLst/>
          </a:prstGeom>
          <a:ln w="762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5334000" y="278547"/>
            <a:ext cx="2895600" cy="940653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5400" y="4114800"/>
            <a:ext cx="3581400" cy="228147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কৃষি শিক্ষা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ষষ্ঠ শ্রেণি</a:t>
            </a:r>
            <a:endParaRPr lang="bn-BD" sz="1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পঞ্চম অধ্যায় 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কৃষিজ উৎপাদন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পাঠ-8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54143" y="1524000"/>
            <a:ext cx="1690050" cy="2251366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4953000" y="1371600"/>
            <a:ext cx="0" cy="4709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6</a:t>
            </a:r>
            <a:endParaRPr lang="en-US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398" y="3886200"/>
            <a:ext cx="3886202" cy="2362200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399" y="3886200"/>
            <a:ext cx="3886202" cy="2374490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Content Placeholder 3" descr="sec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1295400"/>
            <a:ext cx="3886200" cy="2362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399" y="1295400"/>
            <a:ext cx="3886202" cy="23622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209800" y="411718"/>
            <a:ext cx="4800600" cy="5788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ছবিগুলো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ভালো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ভাবে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লক্ষ্য কর।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47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8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79" y="1752600"/>
            <a:ext cx="4098641" cy="2514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1" descr="b63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752600"/>
            <a:ext cx="4114800" cy="25145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524000" y="533400"/>
            <a:ext cx="6019800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ছবিগুলো দেখে আমরা কী বুঝতে পারছি?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4953001"/>
            <a:ext cx="7543800" cy="91940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বাংলাদেশে চাষযোগ্য মাছের পরিচয় 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22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200400"/>
            <a:ext cx="8153400" cy="2466915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বাংলাদেশের চাষযোগ্য মাছের পরিচিতি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882491"/>
            <a:ext cx="7467600" cy="1555909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6000" dirty="0">
              <a:ln w="18415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3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133600"/>
            <a:ext cx="8382000" cy="3810000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-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algn="l"/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বাংলাদেশের স্বাদু ও নোনা পানির মাছ সম্পর্কে বলতে পারবে। </a:t>
            </a:r>
          </a:p>
          <a:p>
            <a:pPr algn="l"/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মাছ এর দৈহিক বৈশিষ্ট্য সম্পর্কে ব্যাখ্যা করতে পারবে। </a:t>
            </a:r>
          </a:p>
          <a:p>
            <a:pPr algn="l"/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 পুকুরে চাষযোগ্য মাছ সম্পর্কে ব্যাখা করতে পারবে।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28802" y="381000"/>
            <a:ext cx="5486398" cy="1600200"/>
          </a:xfrm>
          <a:prstGeom prst="heart">
            <a:avLst/>
          </a:prstGeom>
          <a:scene3d>
            <a:camera prst="obliqueTopRigh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50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ll_1518886821_14030325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600200"/>
            <a:ext cx="4191000" cy="3124200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6" name="Picture 5" descr="rice-plan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600200"/>
            <a:ext cx="4191000" cy="3124200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124200" y="304800"/>
            <a:ext cx="2819400" cy="78319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মাছ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5056584"/>
            <a:ext cx="8382000" cy="119181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আমরা প্রতিদিন কোনো না কোনো মাছ খেয়ে থাকি। মাছ আমাদের খুবই প্রিয় খাদ্য।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 cl 6</a:t>
            </a:r>
            <a:endParaRPr lang="en-US" dirty="0"/>
          </a:p>
        </p:txBody>
      </p:sp>
      <p:pic>
        <p:nvPicPr>
          <p:cNvPr id="9" name="Picture 8" descr="full_1518886821_140303252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1600200"/>
            <a:ext cx="4191000" cy="3124200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12" name="Picture 11" descr="rice-plan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1600200"/>
            <a:ext cx="4190999" cy="3124200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14" name="Rounded Rectangle 13"/>
          <p:cNvSpPr/>
          <p:nvPr/>
        </p:nvSpPr>
        <p:spPr>
          <a:xfrm>
            <a:off x="381000" y="5029200"/>
            <a:ext cx="8382000" cy="1219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মাছ বাংলাদেশের একটি অন্যতম প্রাকৃতিক সম্পদ।</a:t>
            </a:r>
          </a:p>
        </p:txBody>
      </p:sp>
      <p:pic>
        <p:nvPicPr>
          <p:cNvPr id="15" name="Picture 14" descr="full_1518886821_140303252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8200" y="1600200"/>
            <a:ext cx="4191000" cy="3124200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16" name="Picture 15" descr="rice-plant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798" y="1600200"/>
            <a:ext cx="4191002" cy="3124200"/>
          </a:xfrm>
          <a:prstGeom prst="round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17" name="Rounded Rectangle 16"/>
          <p:cNvSpPr/>
          <p:nvPr/>
        </p:nvSpPr>
        <p:spPr>
          <a:xfrm>
            <a:off x="381000" y="5029200"/>
            <a:ext cx="8382000" cy="1219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আমাদের নদী, নাল, খাল, বিল, পুকুর, দিঘির পানিতে প্রাকৃতিকভাবে অনেক মাছ পাওয়া যায়।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ITOL-FIS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2255" y="4953000"/>
            <a:ext cx="2424545" cy="1219200"/>
          </a:xfrm>
          <a:prstGeom prst="rect">
            <a:avLst/>
          </a:prstGeom>
        </p:spPr>
      </p:pic>
      <p:pic>
        <p:nvPicPr>
          <p:cNvPr id="8" name="Picture 7" descr="00-penaeus-monod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953000"/>
            <a:ext cx="2438400" cy="1219200"/>
          </a:xfrm>
          <a:prstGeom prst="rect">
            <a:avLst/>
          </a:prstGeom>
        </p:spPr>
      </p:pic>
      <p:pic>
        <p:nvPicPr>
          <p:cNvPr id="10" name="Picture 9" descr="8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971800"/>
            <a:ext cx="2590800" cy="1545844"/>
          </a:xfrm>
          <a:prstGeom prst="rect">
            <a:avLst/>
          </a:prstGeom>
        </p:spPr>
      </p:pic>
      <p:pic>
        <p:nvPicPr>
          <p:cNvPr id="11" name="Picture 10" descr="shol_mach_12.jpg"/>
          <p:cNvPicPr>
            <a:picLocks noChangeAspect="1"/>
          </p:cNvPicPr>
          <p:nvPr/>
        </p:nvPicPr>
        <p:blipFill>
          <a:blip r:embed="rId5"/>
          <a:srcRect l="1356" t="11710" r="2644" b="15562"/>
          <a:stretch>
            <a:fillRect/>
          </a:stretch>
        </p:blipFill>
        <p:spPr>
          <a:xfrm>
            <a:off x="3276600" y="3143693"/>
            <a:ext cx="2679405" cy="1275907"/>
          </a:xfrm>
          <a:prstGeom prst="rect">
            <a:avLst/>
          </a:prstGeom>
        </p:spPr>
      </p:pic>
      <p:pic>
        <p:nvPicPr>
          <p:cNvPr id="12" name="Picture 11" descr="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0" y="1249680"/>
            <a:ext cx="2133600" cy="1798320"/>
          </a:xfrm>
          <a:prstGeom prst="rect">
            <a:avLst/>
          </a:prstGeom>
        </p:spPr>
      </p:pic>
      <p:pic>
        <p:nvPicPr>
          <p:cNvPr id="13" name="Picture 12" descr="rui-fish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" y="1359408"/>
            <a:ext cx="2360428" cy="1605091"/>
          </a:xfrm>
          <a:prstGeom prst="rect">
            <a:avLst/>
          </a:prstGeom>
        </p:spPr>
      </p:pic>
      <p:pic>
        <p:nvPicPr>
          <p:cNvPr id="9" name="Picture 8" descr="joteyjoy_1363678024_29-magur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400" y="3157728"/>
            <a:ext cx="2438400" cy="1261872"/>
          </a:xfrm>
          <a:prstGeom prst="rect">
            <a:avLst/>
          </a:prstGeom>
        </p:spPr>
      </p:pic>
      <p:pic>
        <p:nvPicPr>
          <p:cNvPr id="14" name="Picture 13" descr="103425237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2800" y="4953000"/>
            <a:ext cx="2422136" cy="1219200"/>
          </a:xfrm>
          <a:prstGeom prst="rect">
            <a:avLst/>
          </a:prstGeom>
        </p:spPr>
      </p:pic>
      <p:pic>
        <p:nvPicPr>
          <p:cNvPr id="15" name="Picture 14" descr="553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48400" y="1524000"/>
            <a:ext cx="2438400" cy="11430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905000" y="381000"/>
            <a:ext cx="5334000" cy="609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বাংলাদেশের কয়েকটি স্বাদু পানির মাছ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200" y="25908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রুই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33800" y="25908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কাতলা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53200" y="25908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খলিশা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8200" y="44196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মাগুর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57600" y="44196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শোল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29400" y="44196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কৈ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8200" y="61722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চিংড়ি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33800" y="61722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বোয়াল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29400" y="61722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চিতল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19" grpId="0"/>
      <p:bldP spid="20" grpId="0"/>
      <p:bldP spid="22" grpId="0"/>
      <p:bldP spid="23" grpId="0"/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748</Words>
  <Application>Microsoft Office PowerPoint</Application>
  <PresentationFormat>On-screen Show (4:3)</PresentationFormat>
  <Paragraphs>160</Paragraphs>
  <Slides>24</Slides>
  <Notes>13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শিক্ষক 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</dc:creator>
  <cp:lastModifiedBy>Samsung</cp:lastModifiedBy>
  <cp:revision>53</cp:revision>
  <dcterms:created xsi:type="dcterms:W3CDTF">2015-11-13T04:30:12Z</dcterms:created>
  <dcterms:modified xsi:type="dcterms:W3CDTF">2016-08-06T07:13:11Z</dcterms:modified>
</cp:coreProperties>
</file>